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Roboto"/>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png>
</file>

<file path=ppt/media/image2.png>
</file>

<file path=ppt/media/image3.png>
</file>

<file path=ppt/media/image4.png>
</file>

<file path=ppt/media/image5.png>
</file>

<file path=ppt/media/image6.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855509754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855509754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8555097546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8555097546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8555097546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8555097546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855509754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8555097546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855509754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855509754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solidFill>
                  <a:schemeClr val="dk1"/>
                </a:solidFill>
                <a:latin typeface="Calibri"/>
                <a:ea typeface="Calibri"/>
                <a:cs typeface="Calibri"/>
                <a:sym typeface="Calibri"/>
              </a:rPr>
              <a:t>A couple of observations can be made. Firstly, there is a clear line where weekend and weekday prices are equal. Weekend prices being higher than weekday prices seem restricted to sub $100 resorts. Recall from the boxplot earlier that the distribution for weekday and weekend prices in Montana seemed equal. Is this confirmed in the actual data for each resort? Big Mountain resort is in Montana, so the relationship between these quantities in this state are particularly relevant.</a:t>
            </a:r>
            <a:endParaRPr>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latin typeface="Calibri"/>
                <a:ea typeface="Calibri"/>
                <a:cs typeface="Calibri"/>
                <a:sym typeface="Calibri"/>
              </a:rPr>
              <a:t>Weekend prices have the least missing values of the two, so drop the weekday prices and then keep just the rows that have weekend price.</a:t>
            </a:r>
            <a:endParaRPr>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highlight>
                <a:srgbClr val="FFFFFF"/>
              </a:highlight>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855509754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855509754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8555097546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8555097546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8555097546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8555097546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333333"/>
              </a:buClr>
              <a:buSzPts val="1200"/>
              <a:buFont typeface="Roboto"/>
              <a:buChar char="●"/>
            </a:pPr>
            <a:r>
              <a:rPr b="0" lang="en-GB" sz="1200">
                <a:solidFill>
                  <a:srgbClr val="333333"/>
                </a:solidFill>
                <a:highlight>
                  <a:srgbClr val="FFFFFF"/>
                </a:highlight>
                <a:latin typeface="Roboto"/>
                <a:ea typeface="Roboto"/>
                <a:cs typeface="Roboto"/>
                <a:sym typeface="Roboto"/>
              </a:rPr>
              <a:t>Problem identification (1-2 slides)</a:t>
            </a:r>
            <a:endParaRPr b="0" sz="1200">
              <a:solidFill>
                <a:srgbClr val="333333"/>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333333"/>
              </a:buClr>
              <a:buSzPts val="1200"/>
              <a:buFont typeface="Roboto"/>
              <a:buChar char="●"/>
            </a:pPr>
            <a:r>
              <a:rPr b="0" lang="en-GB" sz="1200">
                <a:solidFill>
                  <a:srgbClr val="333333"/>
                </a:solidFill>
                <a:highlight>
                  <a:srgbClr val="FFFFFF"/>
                </a:highlight>
                <a:latin typeface="Roboto"/>
                <a:ea typeface="Roboto"/>
                <a:cs typeface="Roboto"/>
                <a:sym typeface="Roboto"/>
              </a:rPr>
              <a:t>Recommendation and key findings (1 slide)</a:t>
            </a:r>
            <a:endParaRPr b="0" sz="1200">
              <a:solidFill>
                <a:srgbClr val="333333"/>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333333"/>
              </a:buClr>
              <a:buSzPts val="1200"/>
              <a:buFont typeface="Roboto"/>
              <a:buChar char="●"/>
            </a:pPr>
            <a:r>
              <a:rPr b="0" lang="en-GB" sz="1200">
                <a:solidFill>
                  <a:srgbClr val="333333"/>
                </a:solidFill>
                <a:highlight>
                  <a:srgbClr val="FFFFFF"/>
                </a:highlight>
                <a:latin typeface="Roboto"/>
                <a:ea typeface="Roboto"/>
                <a:cs typeface="Roboto"/>
                <a:sym typeface="Roboto"/>
              </a:rPr>
              <a:t>Modeling results and analysis (3-4 slides)</a:t>
            </a:r>
            <a:endParaRPr b="0" sz="1200">
              <a:solidFill>
                <a:srgbClr val="333333"/>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333333"/>
              </a:buClr>
              <a:buSzPts val="1200"/>
              <a:buFont typeface="Roboto"/>
              <a:buChar char="●"/>
            </a:pPr>
            <a:r>
              <a:rPr b="0" lang="en-GB" sz="1200">
                <a:solidFill>
                  <a:srgbClr val="333333"/>
                </a:solidFill>
                <a:highlight>
                  <a:srgbClr val="FFFFFF"/>
                </a:highlight>
                <a:latin typeface="Roboto"/>
                <a:ea typeface="Roboto"/>
                <a:cs typeface="Roboto"/>
                <a:sym typeface="Roboto"/>
              </a:rPr>
              <a:t>Summary and conclusion (1 slide) </a:t>
            </a:r>
            <a:endParaRPr b="0" sz="1200">
              <a:solidFill>
                <a:srgbClr val="333333"/>
              </a:solidFill>
              <a:highlight>
                <a:srgbClr val="FFFFFF"/>
              </a:highlight>
              <a:latin typeface="Roboto"/>
              <a:ea typeface="Roboto"/>
              <a:cs typeface="Roboto"/>
              <a:sym typeface="Roboto"/>
            </a:endParaRPr>
          </a:p>
          <a:p>
            <a:pPr indent="0" lvl="0" marL="0" rtl="0" algn="l">
              <a:spcBef>
                <a:spcPts val="800"/>
              </a:spcBef>
              <a:spcAft>
                <a:spcPts val="0"/>
              </a:spcAft>
              <a:buNone/>
            </a:pPr>
            <a:r>
              <a:t/>
            </a:r>
            <a:endParaRPr/>
          </a:p>
        </p:txBody>
      </p:sp>
      <p:sp>
        <p:nvSpPr>
          <p:cNvPr id="177" name="Google Shape;177;p18"/>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Senario 2: </a:t>
            </a:r>
            <a:r>
              <a:rPr b="0" lang="en-GB" sz="1050">
                <a:solidFill>
                  <a:srgbClr val="000000"/>
                </a:solidFill>
                <a:highlight>
                  <a:srgbClr val="FFFFFF"/>
                </a:highlight>
                <a:latin typeface="Arial"/>
                <a:ea typeface="Arial"/>
                <a:cs typeface="Arial"/>
                <a:sym typeface="Arial"/>
              </a:rPr>
              <a:t>In this scenario, Big Mountain is adding a run, increasing the vertical drop by 150 feet, and installing an additional chair lift.</a:t>
            </a:r>
            <a:endParaRPr/>
          </a:p>
        </p:txBody>
      </p:sp>
      <p:sp>
        <p:nvSpPr>
          <p:cNvPr id="236" name="Google Shape;236;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scenario increases support for ticket price by $8.61</a:t>
            </a:r>
            <a:endParaRPr/>
          </a:p>
          <a:p>
            <a:pPr indent="0" lvl="0" marL="0" rtl="0" algn="l">
              <a:spcBef>
                <a:spcPts val="1600"/>
              </a:spcBef>
              <a:spcAft>
                <a:spcPts val="0"/>
              </a:spcAft>
              <a:buNone/>
            </a:pPr>
            <a:r>
              <a:rPr lang="en-GB"/>
              <a:t>Over the season, this could be expected to amount to $15065471</a:t>
            </a:r>
            <a:endParaRPr/>
          </a:p>
          <a:p>
            <a:pPr indent="0" lvl="0" marL="101600" marR="101600" rtl="0" algn="l">
              <a:lnSpc>
                <a:spcPct val="121429"/>
              </a:lnSpc>
              <a:spcBef>
                <a:spcPts val="1600"/>
              </a:spcBef>
              <a:spcAft>
                <a:spcPts val="0"/>
              </a:spcAft>
              <a:buNone/>
            </a:pPr>
            <a:r>
              <a:t/>
            </a:r>
            <a:endParaRPr/>
          </a:p>
          <a:p>
            <a:pPr indent="0" lvl="0" marL="0" rtl="0" algn="l">
              <a:spcBef>
                <a:spcPts val="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GB" sz="1350">
                <a:solidFill>
                  <a:srgbClr val="000000"/>
                </a:solidFill>
                <a:highlight>
                  <a:srgbClr val="FFFFFF"/>
                </a:highlight>
                <a:latin typeface="Arial"/>
                <a:ea typeface="Arial"/>
                <a:cs typeface="Arial"/>
                <a:sym typeface="Arial"/>
              </a:rPr>
              <a:t>Scenario 3: </a:t>
            </a:r>
            <a:r>
              <a:rPr lang="en-GB" sz="1350">
                <a:solidFill>
                  <a:srgbClr val="000000"/>
                </a:solidFill>
                <a:highlight>
                  <a:srgbClr val="FFFFFF"/>
                </a:highlight>
                <a:latin typeface="Arial"/>
                <a:ea typeface="Arial"/>
                <a:cs typeface="Arial"/>
                <a:sym typeface="Arial"/>
              </a:rPr>
              <a:t>Scenario</a:t>
            </a:r>
            <a:r>
              <a:rPr lang="en-GB" sz="1350">
                <a:solidFill>
                  <a:srgbClr val="000000"/>
                </a:solidFill>
                <a:highlight>
                  <a:srgbClr val="FFFFFF"/>
                </a:highlight>
                <a:latin typeface="Arial"/>
                <a:ea typeface="Arial"/>
                <a:cs typeface="Arial"/>
                <a:sym typeface="Arial"/>
              </a:rPr>
              <a:t> 2+</a:t>
            </a:r>
            <a:r>
              <a:rPr b="0" lang="en-GB" sz="1050">
                <a:solidFill>
                  <a:srgbClr val="000000"/>
                </a:solidFill>
                <a:highlight>
                  <a:srgbClr val="FFFFFF"/>
                </a:highlight>
                <a:latin typeface="Arial"/>
                <a:ea typeface="Arial"/>
                <a:cs typeface="Arial"/>
                <a:sym typeface="Arial"/>
              </a:rPr>
              <a:t> adding 2 acres of snow making.</a:t>
            </a:r>
            <a:endParaRPr sz="13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42" name="Google Shape;242;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scenario increases support for ticket price by $9.90</a:t>
            </a:r>
            <a:endParaRPr/>
          </a:p>
          <a:p>
            <a:pPr indent="0" lvl="0" marL="0" rtl="0" algn="l">
              <a:spcBef>
                <a:spcPts val="1600"/>
              </a:spcBef>
              <a:spcAft>
                <a:spcPts val="0"/>
              </a:spcAft>
              <a:buNone/>
            </a:pPr>
            <a:r>
              <a:rPr lang="en-GB"/>
              <a:t>Over the season, this could be expected to amount to $17322717</a:t>
            </a:r>
            <a:endParaRPr/>
          </a:p>
          <a:p>
            <a:pPr indent="0" lvl="0" marL="101600" marR="101600" rtl="0" algn="l">
              <a:lnSpc>
                <a:spcPct val="121429"/>
              </a:lnSpc>
              <a:spcBef>
                <a:spcPts val="1600"/>
              </a:spcBef>
              <a:spcAft>
                <a:spcPts val="0"/>
              </a:spcAft>
              <a:buNone/>
            </a:pPr>
            <a:r>
              <a:t/>
            </a:r>
            <a:endParaRPr/>
          </a:p>
          <a:p>
            <a:pPr indent="0" lvl="0" marL="0" rtl="0" algn="l">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ctrTitle"/>
          </p:nvPr>
        </p:nvSpPr>
        <p:spPr>
          <a:xfrm>
            <a:off x="729450" y="132245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solidFill>
                  <a:srgbClr val="000000"/>
                </a:solidFill>
              </a:rPr>
              <a:t>Recommendations for Big Mountain Resort</a:t>
            </a:r>
            <a:endParaRPr sz="2600"/>
          </a:p>
        </p:txBody>
      </p:sp>
      <p:sp>
        <p:nvSpPr>
          <p:cNvPr id="183" name="Google Shape;183;p19"/>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Maryam Nozari</a:t>
            </a:r>
            <a:endParaRPr b="1"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729450" y="1318650"/>
            <a:ext cx="76887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What opportunities exist for Big Mountain Resort to reduce annual operation costs by $1.5 M by capitalizing on its facilities, selecting a better value for its ticket price, </a:t>
            </a:r>
            <a:r>
              <a:rPr lang="en-GB" sz="1700"/>
              <a:t>or</a:t>
            </a:r>
            <a:r>
              <a:rPr lang="en-GB" sz="1700"/>
              <a:t> making operational improvements?</a:t>
            </a:r>
            <a:endParaRPr sz="1700"/>
          </a:p>
          <a:p>
            <a:pPr indent="0" lvl="0" marL="0" rtl="0" algn="l">
              <a:spcBef>
                <a:spcPts val="0"/>
              </a:spcBef>
              <a:spcAft>
                <a:spcPts val="0"/>
              </a:spcAft>
              <a:buNone/>
            </a:pPr>
            <a:r>
              <a:t/>
            </a:r>
            <a:endParaRPr sz="1700"/>
          </a:p>
        </p:txBody>
      </p:sp>
      <p:sp>
        <p:nvSpPr>
          <p:cNvPr id="189" name="Google Shape;189;p20"/>
          <p:cNvSpPr txBox="1"/>
          <p:nvPr>
            <p:ph idx="1" type="body"/>
          </p:nvPr>
        </p:nvSpPr>
        <p:spPr>
          <a:xfrm>
            <a:off x="795100" y="2571750"/>
            <a:ext cx="7623000" cy="83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Assumption: All resorts are largely setting prices based on how much people value certain facilities and prices are set by a free market.</a:t>
            </a:r>
            <a:endParaRPr sz="1100"/>
          </a:p>
          <a:p>
            <a:pPr indent="0" lvl="0" marL="0" rtl="0" algn="l">
              <a:spcBef>
                <a:spcPts val="1600"/>
              </a:spcBef>
              <a:spcAft>
                <a:spcPts val="0"/>
              </a:spcAft>
              <a:buNone/>
            </a:pPr>
            <a:r>
              <a:t/>
            </a:r>
            <a:endParaRPr sz="1100"/>
          </a:p>
          <a:p>
            <a:pPr indent="0" lvl="0" marL="0" rtl="0" algn="l">
              <a:spcBef>
                <a:spcPts val="1600"/>
              </a:spcBef>
              <a:spcAft>
                <a:spcPts val="0"/>
              </a:spcAft>
              <a:buNone/>
            </a:pPr>
            <a:r>
              <a:t/>
            </a:r>
            <a:endParaRPr sz="1100"/>
          </a:p>
          <a:p>
            <a:pPr indent="0" lvl="0" marL="0" rtl="0" algn="l">
              <a:spcBef>
                <a:spcPts val="1600"/>
              </a:spcBef>
              <a:spcAft>
                <a:spcPts val="0"/>
              </a:spcAft>
              <a:buNone/>
            </a:pPr>
            <a:r>
              <a:t/>
            </a:r>
            <a:endParaRPr sz="1100"/>
          </a:p>
          <a:p>
            <a:pPr indent="0" lvl="0" marL="0" rtl="0" algn="l">
              <a:spcBef>
                <a:spcPts val="1600"/>
              </a:spcBef>
              <a:spcAft>
                <a:spcPts val="1600"/>
              </a:spcAft>
              <a:buNone/>
            </a:pPr>
            <a:r>
              <a:t/>
            </a:r>
            <a:endParaRPr sz="1100"/>
          </a:p>
        </p:txBody>
      </p:sp>
      <p:pic>
        <p:nvPicPr>
          <p:cNvPr descr="shutterstock_429987889_edited.jpg" id="190" name="Google Shape;190;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302500" y="1191900"/>
            <a:ext cx="3762300" cy="535200"/>
          </a:xfrm>
          <a:prstGeom prst="rect">
            <a:avLst/>
          </a:prstGeom>
        </p:spPr>
        <p:txBody>
          <a:bodyPr anchorCtr="0" anchor="t" bIns="91425" lIns="91425" spcFirstLastPara="1" rIns="91425" wrap="square" tIns="91425">
            <a:noAutofit/>
          </a:bodyPr>
          <a:lstStyle/>
          <a:p>
            <a:pPr indent="0" lvl="0" marL="0" rtl="0" algn="l">
              <a:spcBef>
                <a:spcPts val="1100"/>
              </a:spcBef>
              <a:spcAft>
                <a:spcPts val="0"/>
              </a:spcAft>
              <a:buNone/>
            </a:pPr>
            <a:r>
              <a:rPr lang="en-GB" sz="1400">
                <a:solidFill>
                  <a:srgbClr val="000000"/>
                </a:solidFill>
                <a:latin typeface="Calibri"/>
                <a:ea typeface="Calibri"/>
                <a:cs typeface="Calibri"/>
                <a:sym typeface="Calibri"/>
              </a:rPr>
              <a:t>Distribution Of Ticket Price By State</a:t>
            </a:r>
            <a:endParaRPr sz="2900"/>
          </a:p>
        </p:txBody>
      </p:sp>
      <p:sp>
        <p:nvSpPr>
          <p:cNvPr id="196" name="Google Shape;196;p21"/>
          <p:cNvSpPr txBox="1"/>
          <p:nvPr>
            <p:ph idx="1" type="body"/>
          </p:nvPr>
        </p:nvSpPr>
        <p:spPr>
          <a:xfrm>
            <a:off x="302500" y="2178950"/>
            <a:ext cx="27729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solidFill>
                  <a:srgbClr val="000000"/>
                </a:solidFill>
                <a:highlight>
                  <a:srgbClr val="FFFFFF"/>
                </a:highlight>
                <a:latin typeface="Calibri"/>
                <a:ea typeface="Calibri"/>
                <a:cs typeface="Calibri"/>
                <a:sym typeface="Calibri"/>
              </a:rPr>
              <a:t>The figure represents a data frame with two columns, one for the average prices of each kind of ticket. This shows how the average ticket price varies from state to state. </a:t>
            </a:r>
            <a:endParaRPr sz="1100">
              <a:solidFill>
                <a:srgbClr val="000000"/>
              </a:solidFill>
              <a:highlight>
                <a:srgbClr val="FFFFFF"/>
              </a:highlight>
              <a:latin typeface="Calibri"/>
              <a:ea typeface="Calibri"/>
              <a:cs typeface="Calibri"/>
              <a:sym typeface="Calibri"/>
            </a:endParaRPr>
          </a:p>
          <a:p>
            <a:pPr indent="0" lvl="0" marL="0" rtl="0" algn="l">
              <a:spcBef>
                <a:spcPts val="0"/>
              </a:spcBef>
              <a:spcAft>
                <a:spcPts val="1600"/>
              </a:spcAft>
              <a:buNone/>
            </a:pPr>
            <a:r>
              <a:t/>
            </a:r>
            <a:endParaRPr/>
          </a:p>
        </p:txBody>
      </p:sp>
      <p:pic>
        <p:nvPicPr>
          <p:cNvPr id="197" name="Google Shape;197;p21"/>
          <p:cNvPicPr preferRelativeResize="0"/>
          <p:nvPr/>
        </p:nvPicPr>
        <p:blipFill>
          <a:blip r:embed="rId3">
            <a:alphaModFix/>
          </a:blip>
          <a:stretch>
            <a:fillRect/>
          </a:stretch>
        </p:blipFill>
        <p:spPr>
          <a:xfrm>
            <a:off x="3235625" y="845100"/>
            <a:ext cx="5430375" cy="4111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4" name="Google Shape;204;p22"/>
          <p:cNvPicPr preferRelativeResize="0"/>
          <p:nvPr/>
        </p:nvPicPr>
        <p:blipFill>
          <a:blip r:embed="rId3">
            <a:alphaModFix/>
          </a:blip>
          <a:stretch>
            <a:fillRect/>
          </a:stretch>
        </p:blipFill>
        <p:spPr>
          <a:xfrm>
            <a:off x="2719388" y="1844425"/>
            <a:ext cx="3705225" cy="2495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3"/>
          <p:cNvSpPr txBox="1"/>
          <p:nvPr>
            <p:ph type="title"/>
          </p:nvPr>
        </p:nvSpPr>
        <p:spPr>
          <a:xfrm>
            <a:off x="484525" y="1303350"/>
            <a:ext cx="2439300" cy="87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Features Distribution </a:t>
            </a:r>
            <a:endParaRPr/>
          </a:p>
        </p:txBody>
      </p:sp>
      <p:sp>
        <p:nvSpPr>
          <p:cNvPr id="210" name="Google Shape;210;p23"/>
          <p:cNvSpPr txBox="1"/>
          <p:nvPr>
            <p:ph idx="1" type="body"/>
          </p:nvPr>
        </p:nvSpPr>
        <p:spPr>
          <a:xfrm>
            <a:off x="336825" y="2300825"/>
            <a:ext cx="22350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solidFill>
                  <a:srgbClr val="000000"/>
                </a:solidFill>
                <a:highlight>
                  <a:srgbClr val="FFFFFF"/>
                </a:highlight>
                <a:latin typeface="Calibri"/>
                <a:ea typeface="Calibri"/>
                <a:cs typeface="Calibri"/>
                <a:sym typeface="Calibri"/>
              </a:rPr>
              <a:t>There are some skewed distributions:</a:t>
            </a:r>
            <a:endParaRPr sz="1100">
              <a:solidFill>
                <a:srgbClr val="000000"/>
              </a:solidFill>
              <a:highlight>
                <a:srgbClr val="FFFFFF"/>
              </a:highlight>
              <a:latin typeface="Calibri"/>
              <a:ea typeface="Calibri"/>
              <a:cs typeface="Calibri"/>
              <a:sym typeface="Calibri"/>
            </a:endParaRPr>
          </a:p>
          <a:p>
            <a:pPr indent="0" lvl="0" marL="0" rtl="0" algn="l">
              <a:spcBef>
                <a:spcPts val="0"/>
              </a:spcBef>
              <a:spcAft>
                <a:spcPts val="0"/>
              </a:spcAft>
              <a:buNone/>
            </a:pPr>
            <a:r>
              <a:rPr lang="en-GB" sz="1100">
                <a:solidFill>
                  <a:srgbClr val="000000"/>
                </a:solidFill>
                <a:highlight>
                  <a:srgbClr val="EFF0F1"/>
                </a:highlight>
                <a:latin typeface="Calibri"/>
                <a:ea typeface="Calibri"/>
                <a:cs typeface="Calibri"/>
                <a:sym typeface="Calibri"/>
              </a:rPr>
              <a:t>fastQuads</a:t>
            </a:r>
            <a:r>
              <a:rPr lang="en-GB" sz="1100">
                <a:solidFill>
                  <a:srgbClr val="000000"/>
                </a:solidFill>
                <a:highlight>
                  <a:srgbClr val="FFFFFF"/>
                </a:highlight>
                <a:latin typeface="Calibri"/>
                <a:ea typeface="Calibri"/>
                <a:cs typeface="Calibri"/>
                <a:sym typeface="Calibri"/>
              </a:rPr>
              <a:t>, </a:t>
            </a:r>
            <a:r>
              <a:rPr lang="en-GB" sz="1100">
                <a:solidFill>
                  <a:srgbClr val="000000"/>
                </a:solidFill>
                <a:highlight>
                  <a:srgbClr val="EFF0F1"/>
                </a:highlight>
                <a:latin typeface="Calibri"/>
                <a:ea typeface="Calibri"/>
                <a:cs typeface="Calibri"/>
                <a:sym typeface="Calibri"/>
              </a:rPr>
              <a:t>fastSixes</a:t>
            </a:r>
            <a:r>
              <a:rPr lang="en-GB" sz="1100">
                <a:solidFill>
                  <a:srgbClr val="000000"/>
                </a:solidFill>
                <a:highlight>
                  <a:srgbClr val="FFFFFF"/>
                </a:highlight>
                <a:latin typeface="Calibri"/>
                <a:ea typeface="Calibri"/>
                <a:cs typeface="Calibri"/>
                <a:sym typeface="Calibri"/>
              </a:rPr>
              <a:t>, and perhaps </a:t>
            </a:r>
            <a:r>
              <a:rPr lang="en-GB" sz="1100">
                <a:solidFill>
                  <a:srgbClr val="000000"/>
                </a:solidFill>
                <a:highlight>
                  <a:srgbClr val="EFF0F1"/>
                </a:highlight>
                <a:latin typeface="Calibri"/>
                <a:ea typeface="Calibri"/>
                <a:cs typeface="Calibri"/>
                <a:sym typeface="Calibri"/>
              </a:rPr>
              <a:t>trams</a:t>
            </a:r>
            <a:r>
              <a:rPr lang="en-GB" sz="1100">
                <a:solidFill>
                  <a:srgbClr val="000000"/>
                </a:solidFill>
                <a:highlight>
                  <a:srgbClr val="FFFFFF"/>
                </a:highlight>
                <a:latin typeface="Calibri"/>
                <a:ea typeface="Calibri"/>
                <a:cs typeface="Calibri"/>
                <a:sym typeface="Calibri"/>
              </a:rPr>
              <a:t>.</a:t>
            </a:r>
            <a:endParaRPr sz="1100">
              <a:solidFill>
                <a:srgbClr val="000000"/>
              </a:solidFill>
              <a:highlight>
                <a:srgbClr val="FFFFFF"/>
              </a:highlight>
              <a:latin typeface="Calibri"/>
              <a:ea typeface="Calibri"/>
              <a:cs typeface="Calibri"/>
              <a:sym typeface="Calibri"/>
            </a:endParaRPr>
          </a:p>
          <a:p>
            <a:pPr indent="0" lvl="0" marL="0" rtl="0" algn="l">
              <a:spcBef>
                <a:spcPts val="0"/>
              </a:spcBef>
              <a:spcAft>
                <a:spcPts val="0"/>
              </a:spcAft>
              <a:buNone/>
            </a:pPr>
            <a:r>
              <a:rPr lang="en-GB" sz="1100">
                <a:solidFill>
                  <a:srgbClr val="000000"/>
                </a:solidFill>
                <a:highlight>
                  <a:srgbClr val="FFFFFF"/>
                </a:highlight>
                <a:latin typeface="Calibri"/>
                <a:ea typeface="Calibri"/>
                <a:cs typeface="Calibri"/>
                <a:sym typeface="Calibri"/>
              </a:rPr>
              <a:t> These lack much variance away from 0 and may have a small number of relatively extreme values. Models failing to rate a feature as important when domain knowledge tells you it should be is an issue to look out for, as is a model being overly influenced by some extreme values.</a:t>
            </a:r>
            <a:endParaRPr sz="1100">
              <a:solidFill>
                <a:srgbClr val="000000"/>
              </a:solidFill>
              <a:highlight>
                <a:srgbClr val="FFFFFF"/>
              </a:highlight>
              <a:latin typeface="Calibri"/>
              <a:ea typeface="Calibri"/>
              <a:cs typeface="Calibri"/>
              <a:sym typeface="Calibri"/>
            </a:endParaRPr>
          </a:p>
          <a:p>
            <a:pPr indent="0" lvl="0" marL="0" rtl="0" algn="l">
              <a:spcBef>
                <a:spcPts val="0"/>
              </a:spcBef>
              <a:spcAft>
                <a:spcPts val="0"/>
              </a:spcAft>
              <a:buNone/>
            </a:pPr>
            <a:r>
              <a:rPr lang="en-GB" sz="1100">
                <a:solidFill>
                  <a:srgbClr val="000000"/>
                </a:solidFill>
                <a:highlight>
                  <a:srgbClr val="FFFFFF"/>
                </a:highlight>
                <a:latin typeface="Calibri"/>
                <a:ea typeface="Calibri"/>
                <a:cs typeface="Calibri"/>
                <a:sym typeface="Calibri"/>
              </a:rPr>
              <a:t> If you build a good machine learning pipeline, hopefully it will be robust to such issues, but you may also wish to consider nonlinear transformations of features.</a:t>
            </a:r>
            <a:endParaRPr sz="1100">
              <a:solidFill>
                <a:srgbClr val="000000"/>
              </a:solidFill>
              <a:highlight>
                <a:srgbClr val="FFFFFF"/>
              </a:highlight>
              <a:latin typeface="Calibri"/>
              <a:ea typeface="Calibri"/>
              <a:cs typeface="Calibri"/>
              <a:sym typeface="Calibri"/>
            </a:endParaRPr>
          </a:p>
          <a:p>
            <a:pPr indent="0" lvl="0" marL="0" rtl="0" algn="l">
              <a:lnSpc>
                <a:spcPct val="100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sz="1100">
              <a:solidFill>
                <a:schemeClr val="dk1"/>
              </a:solidFill>
              <a:highlight>
                <a:srgbClr val="FFFFFF"/>
              </a:highlight>
              <a:latin typeface="Calibri"/>
              <a:ea typeface="Calibri"/>
              <a:cs typeface="Calibri"/>
              <a:sym typeface="Calibri"/>
            </a:endParaRPr>
          </a:p>
        </p:txBody>
      </p:sp>
      <p:pic>
        <p:nvPicPr>
          <p:cNvPr id="211" name="Google Shape;211;p23"/>
          <p:cNvPicPr preferRelativeResize="0"/>
          <p:nvPr/>
        </p:nvPicPr>
        <p:blipFill>
          <a:blip r:embed="rId3">
            <a:alphaModFix/>
          </a:blip>
          <a:stretch>
            <a:fillRect/>
          </a:stretch>
        </p:blipFill>
        <p:spPr>
          <a:xfrm>
            <a:off x="2610150" y="889575"/>
            <a:ext cx="5943600" cy="4000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8" name="Google Shape;218;p24"/>
          <p:cNvPicPr preferRelativeResize="0"/>
          <p:nvPr/>
        </p:nvPicPr>
        <p:blipFill>
          <a:blip r:embed="rId3">
            <a:alphaModFix/>
          </a:blip>
          <a:stretch>
            <a:fillRect/>
          </a:stretch>
        </p:blipFill>
        <p:spPr>
          <a:xfrm>
            <a:off x="1685925" y="985838"/>
            <a:ext cx="5772150" cy="3171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350">
                <a:solidFill>
                  <a:srgbClr val="000000"/>
                </a:solidFill>
                <a:highlight>
                  <a:srgbClr val="FFFFFF"/>
                </a:highlight>
                <a:latin typeface="Arial"/>
                <a:ea typeface="Arial"/>
                <a:cs typeface="Arial"/>
                <a:sym typeface="Arial"/>
              </a:rPr>
              <a:t>Close up to 10 of the least used runs</a:t>
            </a:r>
            <a:endParaRPr sz="2900"/>
          </a:p>
        </p:txBody>
      </p:sp>
      <p:sp>
        <p:nvSpPr>
          <p:cNvPr id="224" name="Google Shape;224;p25"/>
          <p:cNvSpPr txBox="1"/>
          <p:nvPr>
            <p:ph idx="1" type="body"/>
          </p:nvPr>
        </p:nvSpPr>
        <p:spPr>
          <a:xfrm>
            <a:off x="126150" y="1853850"/>
            <a:ext cx="2998200" cy="2859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solidFill>
                  <a:schemeClr val="dk2"/>
                </a:solidFill>
              </a:rPr>
              <a:t>Closing 2 and 3 run reduces support for ticket price and so revenue. </a:t>
            </a:r>
            <a:r>
              <a:rPr lang="en-GB" sz="1600">
                <a:solidFill>
                  <a:schemeClr val="dk2"/>
                </a:solidFill>
              </a:rPr>
              <a:t>If Big Mountain closes down 3 runs, it seems they may as well close down 4 or 5 as there's no further loss in ticket price. Increasing the closures down to 6 or more leads to a large drop.</a:t>
            </a:r>
            <a:endParaRPr sz="1600">
              <a:solidFill>
                <a:schemeClr val="dk2"/>
              </a:solidFill>
            </a:endParaRPr>
          </a:p>
        </p:txBody>
      </p:sp>
      <p:pic>
        <p:nvPicPr>
          <p:cNvPr id="225" name="Google Shape;225;p25"/>
          <p:cNvPicPr preferRelativeResize="0"/>
          <p:nvPr/>
        </p:nvPicPr>
        <p:blipFill>
          <a:blip r:embed="rId3">
            <a:alphaModFix/>
          </a:blip>
          <a:stretch>
            <a:fillRect/>
          </a:stretch>
        </p:blipFill>
        <p:spPr>
          <a:xfrm>
            <a:off x="3221825" y="1766563"/>
            <a:ext cx="5943600" cy="3171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6"/>
          <p:cNvSpPr txBox="1"/>
          <p:nvPr>
            <p:ph type="ctrTitle"/>
          </p:nvPr>
        </p:nvSpPr>
        <p:spPr>
          <a:xfrm>
            <a:off x="1540100" y="143750"/>
            <a:ext cx="7688100" cy="39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latin typeface="Arial"/>
                <a:ea typeface="Arial"/>
                <a:cs typeface="Arial"/>
                <a:sym typeface="Arial"/>
              </a:rPr>
              <a:t>Recommendation</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330200" lvl="0" marL="457200" rtl="0" algn="l">
              <a:spcBef>
                <a:spcPts val="0"/>
              </a:spcBef>
              <a:spcAft>
                <a:spcPts val="0"/>
              </a:spcAft>
              <a:buClr>
                <a:srgbClr val="000000"/>
              </a:buClr>
              <a:buSzPts val="1600"/>
              <a:buFont typeface="Arial"/>
              <a:buAutoNum type="arabicPeriod"/>
            </a:pPr>
            <a:r>
              <a:rPr lang="en-GB" sz="1600">
                <a:solidFill>
                  <a:srgbClr val="000000"/>
                </a:solidFill>
                <a:latin typeface="Arial"/>
                <a:ea typeface="Arial"/>
                <a:cs typeface="Arial"/>
                <a:sym typeface="Arial"/>
              </a:rPr>
              <a:t>Permanently closing down up to 10 of the least used runs. This doesn't impact any other resort statistics.</a:t>
            </a:r>
            <a:endParaRPr sz="1600">
              <a:solidFill>
                <a:srgbClr val="000000"/>
              </a:solidFill>
              <a:latin typeface="Arial"/>
              <a:ea typeface="Arial"/>
              <a:cs typeface="Arial"/>
              <a:sym typeface="Arial"/>
            </a:endParaRPr>
          </a:p>
          <a:p>
            <a:pPr indent="0" lvl="0" marL="457200" rtl="0" algn="l">
              <a:spcBef>
                <a:spcPts val="0"/>
              </a:spcBef>
              <a:spcAft>
                <a:spcPts val="0"/>
              </a:spcAft>
              <a:buNone/>
            </a:pPr>
            <a:r>
              <a:t/>
            </a:r>
            <a:endParaRPr sz="1600">
              <a:solidFill>
                <a:srgbClr val="000000"/>
              </a:solidFill>
              <a:latin typeface="Arial"/>
              <a:ea typeface="Arial"/>
              <a:cs typeface="Arial"/>
              <a:sym typeface="Arial"/>
            </a:endParaRPr>
          </a:p>
          <a:p>
            <a:pPr indent="-330200" lvl="0" marL="457200" rtl="0" algn="l">
              <a:spcBef>
                <a:spcPts val="0"/>
              </a:spcBef>
              <a:spcAft>
                <a:spcPts val="0"/>
              </a:spcAft>
              <a:buClr>
                <a:srgbClr val="000000"/>
              </a:buClr>
              <a:buSzPts val="1600"/>
              <a:buFont typeface="Arial"/>
              <a:buAutoNum type="arabicPeriod"/>
            </a:pPr>
            <a:r>
              <a:rPr lang="en-GB" sz="1600">
                <a:solidFill>
                  <a:srgbClr val="000000"/>
                </a:solidFill>
                <a:latin typeface="Arial"/>
                <a:ea typeface="Arial"/>
                <a:cs typeface="Arial"/>
                <a:sym typeface="Arial"/>
              </a:rPr>
              <a:t>Increase the vertical drop by adding a run to a point 150 feet lower down but requiring the installation of an additional chair lift to bring skiers back up, without additional snow making coverage</a:t>
            </a:r>
            <a:endParaRPr sz="1600">
              <a:solidFill>
                <a:srgbClr val="000000"/>
              </a:solidFill>
              <a:latin typeface="Arial"/>
              <a:ea typeface="Arial"/>
              <a:cs typeface="Arial"/>
              <a:sym typeface="Arial"/>
            </a:endParaRPr>
          </a:p>
          <a:p>
            <a:pPr indent="0" lvl="0" marL="457200" rtl="0" algn="l">
              <a:spcBef>
                <a:spcPts val="0"/>
              </a:spcBef>
              <a:spcAft>
                <a:spcPts val="0"/>
              </a:spcAft>
              <a:buNone/>
            </a:pPr>
            <a:r>
              <a:t/>
            </a:r>
            <a:endParaRPr sz="1600">
              <a:solidFill>
                <a:srgbClr val="000000"/>
              </a:solidFill>
              <a:latin typeface="Arial"/>
              <a:ea typeface="Arial"/>
              <a:cs typeface="Arial"/>
              <a:sym typeface="Arial"/>
            </a:endParaRPr>
          </a:p>
          <a:p>
            <a:pPr indent="-330200" lvl="0" marL="457200" rtl="0" algn="l">
              <a:spcBef>
                <a:spcPts val="0"/>
              </a:spcBef>
              <a:spcAft>
                <a:spcPts val="0"/>
              </a:spcAft>
              <a:buClr>
                <a:srgbClr val="000000"/>
              </a:buClr>
              <a:buSzPts val="1600"/>
              <a:buFont typeface="Arial"/>
              <a:buAutoNum type="arabicPeriod"/>
            </a:pPr>
            <a:r>
              <a:rPr lang="en-GB" sz="1600">
                <a:solidFill>
                  <a:srgbClr val="000000"/>
                </a:solidFill>
                <a:latin typeface="Arial"/>
                <a:ea typeface="Arial"/>
                <a:cs typeface="Arial"/>
                <a:sym typeface="Arial"/>
              </a:rPr>
              <a:t>Same as number 2, but adding 2 acres of snow making cover</a:t>
            </a:r>
            <a:endParaRPr sz="1600">
              <a:solidFill>
                <a:srgbClr val="000000"/>
              </a:solidFill>
              <a:latin typeface="Arial"/>
              <a:ea typeface="Arial"/>
              <a:cs typeface="Arial"/>
              <a:sym typeface="Arial"/>
            </a:endParaRPr>
          </a:p>
          <a:p>
            <a:pPr indent="0" lvl="0" marL="457200" rtl="0" algn="l">
              <a:spcBef>
                <a:spcPts val="0"/>
              </a:spcBef>
              <a:spcAft>
                <a:spcPts val="0"/>
              </a:spcAft>
              <a:buNone/>
            </a:pPr>
            <a:r>
              <a:t/>
            </a:r>
            <a:endParaRPr sz="1600">
              <a:solidFill>
                <a:srgbClr val="000000"/>
              </a:solidFill>
              <a:latin typeface="Arial"/>
              <a:ea typeface="Arial"/>
              <a:cs typeface="Arial"/>
              <a:sym typeface="Arial"/>
            </a:endParaRPr>
          </a:p>
          <a:p>
            <a:pPr indent="-330200" lvl="0" marL="457200" rtl="0" algn="l">
              <a:spcBef>
                <a:spcPts val="0"/>
              </a:spcBef>
              <a:spcAft>
                <a:spcPts val="0"/>
              </a:spcAft>
              <a:buClr>
                <a:srgbClr val="000000"/>
              </a:buClr>
              <a:buSzPts val="1600"/>
              <a:buFont typeface="Arial"/>
              <a:buAutoNum type="arabicPeriod"/>
            </a:pPr>
            <a:r>
              <a:rPr lang="en-GB" sz="1600">
                <a:solidFill>
                  <a:srgbClr val="000000"/>
                </a:solidFill>
                <a:latin typeface="Arial"/>
                <a:ea typeface="Arial"/>
                <a:cs typeface="Arial"/>
                <a:sym typeface="Arial"/>
              </a:rPr>
              <a:t>Increase the longest run by 0.2 mile to boast 3.5 miles length, requiring an additional snow making coverage of 4 </a:t>
            </a:r>
            <a:r>
              <a:rPr lang="en-GB" sz="1600">
                <a:solidFill>
                  <a:srgbClr val="000000"/>
                </a:solidFill>
                <a:latin typeface="Arial"/>
                <a:ea typeface="Arial"/>
                <a:cs typeface="Arial"/>
                <a:sym typeface="Arial"/>
              </a:rPr>
              <a:t>a</a:t>
            </a:r>
            <a:r>
              <a:rPr lang="en-GB" sz="1600">
                <a:solidFill>
                  <a:srgbClr val="000000"/>
                </a:solidFill>
                <a:latin typeface="Arial"/>
                <a:ea typeface="Arial"/>
                <a:cs typeface="Arial"/>
                <a:sym typeface="Arial"/>
              </a:rPr>
              <a:t>cres</a:t>
            </a:r>
            <a:endParaRPr sz="1600">
              <a:solidFill>
                <a:srgbClr val="000000"/>
              </a:solidFill>
              <a:latin typeface="Arial"/>
              <a:ea typeface="Arial"/>
              <a:cs typeface="Arial"/>
              <a:sym typeface="Arial"/>
            </a:endParaRPr>
          </a:p>
          <a:p>
            <a:pPr indent="0" lvl="0" marL="457200" rtl="0" algn="l">
              <a:spcBef>
                <a:spcPts val="0"/>
              </a:spcBef>
              <a:spcAft>
                <a:spcPts val="0"/>
              </a:spcAft>
              <a:buNone/>
            </a:pPr>
            <a:r>
              <a:t/>
            </a:r>
            <a:endParaRPr sz="190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